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2"/>
  </p:notesMasterIdLst>
  <p:sldIdLst>
    <p:sldId id="256" r:id="rId2"/>
    <p:sldId id="268" r:id="rId3"/>
    <p:sldId id="269" r:id="rId4"/>
    <p:sldId id="270" r:id="rId5"/>
    <p:sldId id="271" r:id="rId6"/>
    <p:sldId id="263" r:id="rId7"/>
    <p:sldId id="264" r:id="rId8"/>
    <p:sldId id="272" r:id="rId9"/>
    <p:sldId id="257" r:id="rId10"/>
    <p:sldId id="260" r:id="rId11"/>
    <p:sldId id="262" r:id="rId12"/>
    <p:sldId id="259" r:id="rId13"/>
    <p:sldId id="261" r:id="rId14"/>
    <p:sldId id="265" r:id="rId15"/>
    <p:sldId id="258" r:id="rId16"/>
    <p:sldId id="266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7" r:id="rId28"/>
    <p:sldId id="273" r:id="rId29"/>
    <p:sldId id="27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6"/>
    <p:restoredTop sz="92960"/>
  </p:normalViewPr>
  <p:slideViewPr>
    <p:cSldViewPr snapToGrid="0" snapToObjects="1">
      <p:cViewPr>
        <p:scale>
          <a:sx n="66" d="100"/>
          <a:sy n="66" d="100"/>
        </p:scale>
        <p:origin x="32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18BFB-6D5A-A94B-AF1B-63BFF422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105CD-56F1-814C-9BB0-134370A00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 clip</a:t>
            </a:r>
            <a:r>
              <a:rPr lang="en-US" baseline="0" dirty="0"/>
              <a:t> - </a:t>
            </a:r>
            <a:r>
              <a:rPr lang="pt-BR" baseline="0" dirty="0" err="1"/>
              <a:t>https</a:t>
            </a:r>
            <a:r>
              <a:rPr lang="pt-BR" baseline="0" dirty="0"/>
              <a:t>://</a:t>
            </a:r>
            <a:r>
              <a:rPr lang="pt-BR" baseline="0" dirty="0" err="1"/>
              <a:t>vimeo.com</a:t>
            </a:r>
            <a:r>
              <a:rPr lang="pt-BR" baseline="0" dirty="0"/>
              <a:t>/179942639 -- Start </a:t>
            </a:r>
            <a:r>
              <a:rPr lang="pt-BR" baseline="0" dirty="0" err="1"/>
              <a:t>at</a:t>
            </a:r>
            <a:r>
              <a:rPr lang="pt-BR" baseline="0" dirty="0"/>
              <a:t> 21:20 - 22:50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4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www.bbc.co.uk</a:t>
            </a:r>
            <a:r>
              <a:rPr lang="en-US" dirty="0" smtClean="0"/>
              <a:t>/</a:t>
            </a:r>
            <a:r>
              <a:rPr lang="en-US" dirty="0" err="1" smtClean="0"/>
              <a:t>programmes</a:t>
            </a:r>
            <a:r>
              <a:rPr lang="en-US" dirty="0" smtClean="0"/>
              <a:t>/p0038s03 </a:t>
            </a:r>
            <a:r>
              <a:rPr lang="mr-IN" dirty="0" smtClean="0"/>
              <a:t>–</a:t>
            </a:r>
            <a:r>
              <a:rPr lang="en-US" dirty="0" smtClean="0"/>
              <a:t> watch video</a:t>
            </a:r>
            <a:r>
              <a:rPr lang="en-US" baseline="0" dirty="0" smtClean="0"/>
              <a:t> on light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45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Witches’ brooms can be caused by aphids, powdery</a:t>
            </a:r>
            <a:r>
              <a:rPr lang="en-US" baseline="0" dirty="0" smtClean="0"/>
              <a:t> mildew, mites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Tar Spot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biotrophic</a:t>
            </a:r>
            <a:r>
              <a:rPr lang="en-US" baseline="0" dirty="0" smtClean="0"/>
              <a:t> (needs host to stay alive)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2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Viceroys are highly palatable to birds </a:t>
            </a:r>
            <a:r>
              <a:rPr lang="mr-IN" dirty="0"/>
              <a:t>–</a:t>
            </a:r>
            <a:r>
              <a:rPr lang="en-US" dirty="0"/>
              <a:t> talk about </a:t>
            </a:r>
            <a:r>
              <a:rPr lang="en-US" dirty="0" err="1"/>
              <a:t>Batesian</a:t>
            </a:r>
            <a:r>
              <a:rPr lang="en-US" dirty="0"/>
              <a:t> mimicry and introduce Müllerian mimicry</a:t>
            </a:r>
          </a:p>
          <a:p>
            <a:endParaRPr lang="en-US" dirty="0"/>
          </a:p>
          <a:p>
            <a:r>
              <a:rPr lang="en-US" dirty="0" err="1"/>
              <a:t>Batesian</a:t>
            </a:r>
            <a:r>
              <a:rPr lang="en-US" dirty="0"/>
              <a:t> Mimicry is actually also</a:t>
            </a:r>
            <a:r>
              <a:rPr lang="en-US" baseline="0" dirty="0"/>
              <a:t> a form of parasitism because it adversely affects the other butterfly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27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Plant defenses: thorns</a:t>
            </a:r>
            <a:r>
              <a:rPr lang="en-US" baseline="0" dirty="0" smtClean="0"/>
              <a:t> and chemicals (e.g. tannins) or cocaine and nicotine</a:t>
            </a:r>
          </a:p>
          <a:p>
            <a:r>
              <a:rPr lang="en-US" baseline="0" dirty="0" smtClean="0"/>
              <a:t>Herbivores: butterflies have chemical sensors on feet so they can taste before eating, mammals can smell and tend to eat younger leaves due to lower levels of harmful chemicals in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5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bees and elephants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105CD-56F1-814C-9BB0-134370A009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474C3-8F86-47A3-AB2F-79A679A70DCD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EE08-A7D6-41EB-AE38-8A984CACB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4350-6894-AF47-96B6-2B606586160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9DC0-FD34-5B42-8607-05F0D8198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7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7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8873" y="651617"/>
            <a:ext cx="108930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Roots and Soil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Microclimates </a:t>
            </a:r>
            <a:r>
              <a:rPr lang="mr-IN" sz="2400" dirty="0" smtClean="0">
                <a:solidFill>
                  <a:srgbClr val="FF0000"/>
                </a:solidFill>
              </a:rPr>
              <a:t>–</a:t>
            </a:r>
            <a:r>
              <a:rPr lang="en-US" sz="2400" dirty="0" smtClean="0">
                <a:solidFill>
                  <a:srgbClr val="FF0000"/>
                </a:solidFill>
              </a:rPr>
              <a:t> elevation, etc.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Edge Effects and Island Biogeography Theory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Intermediatary</a:t>
            </a:r>
            <a:r>
              <a:rPr lang="en-US" sz="2400" dirty="0" smtClean="0"/>
              <a:t> Disturbance Theory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Hydraulic Lift </a:t>
            </a:r>
            <a:r>
              <a:rPr lang="mr-IN" sz="2400" dirty="0" smtClean="0"/>
              <a:t>–</a:t>
            </a:r>
            <a:r>
              <a:rPr lang="en-US" sz="2400" dirty="0" smtClean="0"/>
              <a:t> discuss on walk</a:t>
            </a:r>
          </a:p>
          <a:p>
            <a:pPr marL="457200" indent="-457200">
              <a:buAutoNum type="arabicPeriod"/>
            </a:pPr>
            <a:endParaRPr lang="en-US" sz="2400" dirty="0" smtClean="0"/>
          </a:p>
          <a:p>
            <a:r>
              <a:rPr lang="en-US" sz="2400" dirty="0" smtClean="0"/>
              <a:t>Planet Earth clips, go outside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87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76" y="-151601"/>
            <a:ext cx="9217742" cy="685800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59" y="4429861"/>
            <a:ext cx="1186185" cy="16113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654" y="4264182"/>
            <a:ext cx="1713127" cy="23271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36" y="5485829"/>
            <a:ext cx="1485949" cy="1105546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44" y="5542802"/>
            <a:ext cx="2452528" cy="1559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4" y="148593"/>
            <a:ext cx="2151888" cy="21518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23170" y="0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1"/>
                </a:solidFill>
              </a:rPr>
              <a:t>COMPETITION</a:t>
            </a:r>
            <a:endParaRPr lang="en-US" sz="3600" b="1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21" y="5574359"/>
            <a:ext cx="1485949" cy="1105546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571" y="5081383"/>
            <a:ext cx="676429" cy="6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PARASITISM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555" y="4101103"/>
            <a:ext cx="4228481" cy="237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697" y="647600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Beech Drops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449" y="346671"/>
            <a:ext cx="2575560" cy="4575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85149" y="38894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Photo: Nancy Rose</a:t>
            </a:r>
            <a:endParaRPr 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9470450" y="4965388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Witches’ Broom on </a:t>
            </a:r>
            <a:r>
              <a:rPr lang="en-US" i="1" dirty="0" smtClean="0"/>
              <a:t>Lonicera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509" y="1131025"/>
            <a:ext cx="2812542" cy="1821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34107" y="3044699"/>
            <a:ext cx="256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Witches’ Broom</a:t>
            </a:r>
          </a:p>
          <a:p>
            <a:pPr algn="ctr"/>
            <a:r>
              <a:rPr lang="en-US" dirty="0" smtClean="0"/>
              <a:t>on </a:t>
            </a:r>
            <a:r>
              <a:rPr lang="en-US" i="1" dirty="0" smtClean="0"/>
              <a:t>Celtis occidentalis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29805" y="804159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Photo: Whitney Cranshaw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16" y="1871779"/>
            <a:ext cx="4417618" cy="3313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81501" y="524238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Tar Spot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70" y="783202"/>
            <a:ext cx="3708497" cy="5241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1313" r="1215" b="1366"/>
          <a:stretch/>
        </p:blipFill>
        <p:spPr>
          <a:xfrm>
            <a:off x="655672" y="838066"/>
            <a:ext cx="6023770" cy="5196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8111" y="6409875"/>
            <a:ext cx="7618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http://cleangreenenergyzone.com/significant-levels-of-energy-pyramid-ecosystem/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2711"/>
            <a:ext cx="5444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PREDATION: </a:t>
            </a:r>
            <a:r>
              <a:rPr lang="en-US" sz="2800" b="1" dirty="0" smtClean="0">
                <a:solidFill>
                  <a:schemeClr val="accent1"/>
                </a:solidFill>
              </a:rPr>
              <a:t>Trophic Cascades</a:t>
            </a:r>
            <a:endParaRPr 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0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28" r="8692" b="-1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Adaptations to Predation</a:t>
            </a:r>
          </a:p>
        </p:txBody>
      </p:sp>
    </p:spTree>
    <p:extLst>
      <p:ext uri="{BB962C8B-B14F-4D97-AF65-F5344CB8AC3E}">
        <p14:creationId xmlns:p14="http://schemas.microsoft.com/office/powerpoint/2010/main" val="142865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915400" cy="823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HERBIVORY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1977" y="646754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64" y="823913"/>
            <a:ext cx="7813148" cy="564362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114032" y="1865376"/>
            <a:ext cx="822960" cy="89611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366774" y="944534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WINTER MOTH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30364" y="609821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Populus deltoides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3128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6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HERBIVORY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22315" y="1997728"/>
            <a:ext cx="3992732" cy="576262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BROWSERS: moose, deer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731193" y="1997728"/>
            <a:ext cx="4543857" cy="576262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GRAZERS: bison, cows, sheep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sp>
        <p:nvSpPr>
          <p:cNvPr id="7" name="Oval 6"/>
          <p:cNvSpPr/>
          <p:nvPr/>
        </p:nvSpPr>
        <p:spPr>
          <a:xfrm>
            <a:off x="9326880" y="2909132"/>
            <a:ext cx="731520" cy="6766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MUTUALISM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5376" y="2001720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MYCORRHIZAL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0123" y="200172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POLLINATION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70" y="2365602"/>
            <a:ext cx="3116559" cy="3822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163" y="2365602"/>
            <a:ext cx="3144540" cy="38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7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099"/>
            <a:ext cx="4140888" cy="3122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24" y="3657601"/>
            <a:ext cx="5136776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27" y="0"/>
            <a:ext cx="4498439" cy="3657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35" y="0"/>
            <a:ext cx="3670758" cy="2393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06" y="3100294"/>
            <a:ext cx="3610696" cy="37577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96530" y="2041209"/>
            <a:ext cx="3592878" cy="148927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POLLINATION 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082706" cy="37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860658"/>
            <a:ext cx="8825659" cy="1981200"/>
          </a:xfrm>
        </p:spPr>
        <p:txBody>
          <a:bodyPr/>
          <a:lstStyle/>
          <a:p>
            <a:r>
              <a:rPr lang="en-US" dirty="0" smtClean="0"/>
              <a:t>What is Pollination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154953" y="2226644"/>
            <a:ext cx="8825659" cy="37795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Transfer of pollen from stamen to a stigma, ovule, flower, or plant to allow fertilization 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64" y="3753852"/>
            <a:ext cx="5795635" cy="27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8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307" y="83418"/>
            <a:ext cx="3932237" cy="1600200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Movement of Pollen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764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Pollen Grains Immobile</a:t>
            </a:r>
          </a:p>
          <a:p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Need external agent to reach stigma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91001" y="1683618"/>
            <a:ext cx="61722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tx2"/>
                </a:solidFill>
              </a:rPr>
              <a:t>Biotic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ANIMAL</a:t>
            </a:r>
          </a:p>
          <a:p>
            <a:pPr marL="0" indent="0">
              <a:buNone/>
            </a:pPr>
            <a:endParaRPr lang="en-US" b="1" i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b="1" i="1" dirty="0" smtClean="0">
                <a:solidFill>
                  <a:schemeClr val="tx2"/>
                </a:solidFill>
              </a:rPr>
              <a:t>Abiotic</a:t>
            </a:r>
            <a:endParaRPr lang="en-US" b="1" i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WIND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WATER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621" y="2312670"/>
            <a:ext cx="1961160" cy="2842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81" y="4120431"/>
            <a:ext cx="2865589" cy="2453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80" y="584925"/>
            <a:ext cx="2865589" cy="260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6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12126"/>
            <a:ext cx="12192000" cy="1330038"/>
          </a:xfrm>
          <a:solidFill>
            <a:schemeClr val="tx2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        WOODY PLANT BASICS:</a:t>
            </a:r>
            <a:br>
              <a:rPr lang="en-US" b="1" dirty="0" smtClean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41377" y="3383280"/>
            <a:ext cx="3102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rgbClr val="C00000"/>
                </a:solidFill>
                <a:latin typeface="+mj-lt"/>
              </a:rPr>
              <a:t>ECOLOGY</a:t>
            </a:r>
            <a:endParaRPr lang="en-US" sz="6000" b="1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50623" y="4398943"/>
            <a:ext cx="369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Led by Cat Chamberlain, Wayne Daly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Pollen transferred from plant to plant by way of an animal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Most flowering plants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Usually occurs in the form of mutualism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BIOTIC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76413"/>
            <a:ext cx="3257802" cy="212408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35" y="1233341"/>
            <a:ext cx="3136764" cy="2087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5" y="3634498"/>
            <a:ext cx="4572000" cy="305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35" y="3721501"/>
            <a:ext cx="3203484" cy="28800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05" y="4042358"/>
            <a:ext cx="3333750" cy="2238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236" y="558264"/>
            <a:ext cx="4299928" cy="26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ABIOTIC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 need to attract pollinators</a:t>
            </a:r>
          </a:p>
          <a:p>
            <a:endParaRPr lang="en-US" sz="3200" dirty="0"/>
          </a:p>
          <a:p>
            <a:r>
              <a:rPr lang="en-US" sz="3200" dirty="0" smtClean="0"/>
              <a:t>Plant produces a lot of pollen </a:t>
            </a:r>
          </a:p>
          <a:p>
            <a:endParaRPr lang="en-US" sz="3200" dirty="0"/>
          </a:p>
          <a:p>
            <a:r>
              <a:rPr lang="en-US" sz="3200" dirty="0" smtClean="0"/>
              <a:t>More common in colder climates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36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ABIOTIC 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" y="3198726"/>
            <a:ext cx="5188016" cy="357011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80" y="125129"/>
            <a:ext cx="4551620" cy="3415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42" y="3716411"/>
            <a:ext cx="4405073" cy="2939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69" y="125129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110916"/>
            <a:ext cx="3401064" cy="1447800"/>
          </a:xfrm>
        </p:spPr>
        <p:txBody>
          <a:bodyPr/>
          <a:lstStyle/>
          <a:p>
            <a:r>
              <a:rPr lang="en-US" sz="4800" dirty="0" smtClean="0"/>
              <a:t>Pollinator Decline </a:t>
            </a:r>
            <a:endParaRPr lang="en-US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38" y="1575184"/>
            <a:ext cx="5959007" cy="444969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932" y="3129280"/>
            <a:ext cx="4658706" cy="324264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/>
              <a:t>Anthropogenic Pressure</a:t>
            </a:r>
          </a:p>
          <a:p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/>
              <a:t>Massive consequences for Humans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99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Wide Variety of plants – mixture of colors and shapes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Connectivity and green space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Use pollinator friendly </a:t>
            </a:r>
            <a:r>
              <a:rPr lang="en-US" sz="2800" dirty="0" err="1" smtClean="0"/>
              <a:t>presticides</a:t>
            </a:r>
            <a:r>
              <a:rPr lang="en-US" sz="2800" dirty="0" smtClean="0"/>
              <a:t> – e.g. Neem oil</a:t>
            </a:r>
          </a:p>
          <a:p>
            <a:endParaRPr lang="en-US" sz="2800" dirty="0"/>
          </a:p>
          <a:p>
            <a:r>
              <a:rPr lang="en-US" sz="2800" dirty="0" smtClean="0"/>
              <a:t>Spread the word!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07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 Hotel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9" y="1310639"/>
            <a:ext cx="5504045" cy="5504045"/>
          </a:xfrm>
        </p:spPr>
      </p:pic>
    </p:spTree>
    <p:extLst>
      <p:ext uri="{BB962C8B-B14F-4D97-AF65-F5344CB8AC3E}">
        <p14:creationId xmlns:p14="http://schemas.microsoft.com/office/powerpoint/2010/main" val="6848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094" y="953500"/>
            <a:ext cx="7594802" cy="4803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0405" y="384080"/>
            <a:ext cx="218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Without Mycorrhizae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294441" y="324718"/>
            <a:ext cx="0" cy="62006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48564" y="384080"/>
            <a:ext cx="185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With Mycorrhizae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4004" y="1951088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Less efficient roots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3590" y="389805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Unstable soil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0723" y="4789697"/>
            <a:ext cx="295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and nutrients </a:t>
            </a:r>
            <a:r>
              <a:rPr lang="en-US" smtClean="0"/>
              <a:t>more likely to leak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325425" y="4115604"/>
            <a:ext cx="2182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 contain water, nutrients, stabilize soil, increase efficiency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611" y="3251720"/>
            <a:ext cx="165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Mykos = fungus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Rhiza = root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611" y="921281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solidFill>
                  <a:schemeClr val="accent6"/>
                </a:solidFill>
              </a:rPr>
              <a:t>MUTUALISM</a:t>
            </a:r>
            <a:endParaRPr lang="en-US" sz="40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3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0" y="381612"/>
            <a:ext cx="3774332" cy="972766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10" y="556710"/>
            <a:ext cx="3920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MYCORRHIZAE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56" y="381612"/>
            <a:ext cx="6171661" cy="6171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346" y="2344057"/>
            <a:ext cx="39342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Communication Network: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Herbivory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Masting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Disease</a:t>
            </a:r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639455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www.gardenopoliscleveland.org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0" y="249173"/>
            <a:ext cx="4416357" cy="856034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5894" y="397321"/>
            <a:ext cx="3804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solidFill>
                  <a:schemeClr val="bg1"/>
                </a:solidFill>
                <a:latin typeface="+mj-lt"/>
              </a:rPr>
              <a:t>COMMENSALISM</a:t>
            </a:r>
            <a:endParaRPr lang="en-US" sz="4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9" y="1644294"/>
            <a:ext cx="6459165" cy="4844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37" y="1937339"/>
            <a:ext cx="5677711" cy="4258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79" y="1285009"/>
            <a:ext cx="402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Lichen Benefit, </a:t>
            </a:r>
            <a:r>
              <a:rPr lang="en-US" smtClean="0"/>
              <a:t>Trees Indifferent (usually)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3">
            <a:extLst>
              <a:ext uri="{FF2B5EF4-FFF2-40B4-BE49-F238E27FC236}">
                <a16:creationId xmlns="" xmlns:a16="http://schemas.microsoft.com/office/drawing/2014/main" id="{C24A2452-5C28-41B6-8C77-62A3EE40DA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1" y="2657476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="" xmlns:a16="http://schemas.microsoft.com/office/drawing/2014/main" id="{CD86F6F6-8AE5-44F6-A9A9-0C1340B969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049" y="350960"/>
            <a:ext cx="2102908" cy="210290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73" y="522760"/>
            <a:ext cx="2401847" cy="178937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985" y="461345"/>
            <a:ext cx="2405634" cy="1984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880" y="335926"/>
            <a:ext cx="1605908" cy="213297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4672" y="3203580"/>
            <a:ext cx="4152897" cy="1458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MAIN AIMS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2524" y="3820069"/>
            <a:ext cx="4591050" cy="3223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Quick Update from last week...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Ecology: defined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Succession &amp; Recruitment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Ecological Relationships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Conservation</a:t>
            </a:r>
          </a:p>
        </p:txBody>
      </p:sp>
    </p:spTree>
    <p:extLst>
      <p:ext uri="{BB962C8B-B14F-4D97-AF65-F5344CB8AC3E}">
        <p14:creationId xmlns:p14="http://schemas.microsoft.com/office/powerpoint/2010/main" val="1628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0" b="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Interdisciplinary Field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Physiologists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Botanists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Microbiologists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Zoologists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Behavioralists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590253"/>
            <a:ext cx="7555992" cy="5666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590253"/>
            <a:ext cx="7647753" cy="57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9790"/>
            <a:ext cx="10515600" cy="1325563"/>
          </a:xfrm>
        </p:spPr>
        <p:txBody>
          <a:bodyPr/>
          <a:lstStyle/>
          <a:p>
            <a:r>
              <a:rPr lang="en-US" dirty="0" smtClean="0"/>
              <a:t>ECOLOGY: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54097" y="1027905"/>
            <a:ext cx="775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study of </a:t>
            </a:r>
            <a:r>
              <a:rPr lang="en-US" dirty="0"/>
              <a:t>how organisms interact with </a:t>
            </a:r>
            <a:r>
              <a:rPr lang="en-US" dirty="0">
                <a:solidFill>
                  <a:schemeClr val="accent1"/>
                </a:solidFill>
              </a:rPr>
              <a:t>their environment </a:t>
            </a:r>
            <a:r>
              <a:rPr lang="en-US" dirty="0"/>
              <a:t>and other </a:t>
            </a:r>
            <a:r>
              <a:rPr lang="en-US" dirty="0">
                <a:solidFill>
                  <a:schemeClr val="accent6"/>
                </a:solidFill>
              </a:rPr>
              <a:t>organisms.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6112" y="2139696"/>
            <a:ext cx="420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ABIOTIC: non-living, environmental factors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5928" y="2139696"/>
            <a:ext cx="449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BIOTIC: living organisms and </a:t>
            </a:r>
            <a:r>
              <a:rPr lang="en-US" smtClean="0">
                <a:solidFill>
                  <a:schemeClr val="accent6"/>
                </a:solidFill>
              </a:rPr>
              <a:t>their interactions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317" y="2430818"/>
            <a:ext cx="2098780" cy="3892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Precipitation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Wind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Soil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Water availability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Temperature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Sunlight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Humidity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24" y="2942084"/>
            <a:ext cx="3175000" cy="2870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67744" y="5812284"/>
            <a:ext cx="38685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lakesuperiorbiology.weebly.com</a:t>
            </a:r>
            <a:r>
              <a:rPr lang="en-US" sz="1200" dirty="0"/>
              <a:t>/biotic-</a:t>
            </a:r>
            <a:r>
              <a:rPr lang="en-US" sz="1200" dirty="0" err="1"/>
              <a:t>factors.html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665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78" y="0"/>
            <a:ext cx="8842231" cy="6858000"/>
          </a:xfrm>
          <a:prstGeom prst="rect">
            <a:avLst/>
          </a:prstGeom>
        </p:spPr>
      </p:pic>
      <p:sp>
        <p:nvSpPr>
          <p:cNvPr id="5" name="Arc 4"/>
          <p:cNvSpPr/>
          <p:nvPr/>
        </p:nvSpPr>
        <p:spPr>
          <a:xfrm rot="461142">
            <a:off x="1643259" y="2453823"/>
            <a:ext cx="8894939" cy="4322277"/>
          </a:xfrm>
          <a:prstGeom prst="arc">
            <a:avLst>
              <a:gd name="adj1" fmla="val 11166372"/>
              <a:gd name="adj2" fmla="val 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0" y="350196"/>
            <a:ext cx="3638145" cy="836579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ECOSYSTEM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25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93" b="8387"/>
          <a:stretch/>
        </p:blipFill>
        <p:spPr>
          <a:xfrm>
            <a:off x="20" y="10"/>
            <a:ext cx="12191980" cy="50917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3136" y="5091762"/>
            <a:ext cx="7834193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>
                <a:latin typeface="+mj-lt"/>
                <a:ea typeface="+mj-ea"/>
                <a:cs typeface="+mj-cs"/>
              </a:rPr>
              <a:t>ECOLOGICAL SUCCESSION</a:t>
            </a:r>
          </a:p>
        </p:txBody>
      </p:sp>
    </p:spTree>
    <p:extLst>
      <p:ext uri="{BB962C8B-B14F-4D97-AF65-F5344CB8AC3E}">
        <p14:creationId xmlns:p14="http://schemas.microsoft.com/office/powerpoint/2010/main" val="3942821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37C89E4B-3C9F-44B9-8B86-D9E3D112D8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A2EAA10-076F-46BD-8F0F-B9A2FB77A8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D891E407-403B-4764-86C9-33A56D3BCA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ECOLOGICAL SUCCESSION</a:t>
            </a:r>
          </a:p>
        </p:txBody>
      </p:sp>
    </p:spTree>
    <p:extLst>
      <p:ext uri="{BB962C8B-B14F-4D97-AF65-F5344CB8AC3E}">
        <p14:creationId xmlns:p14="http://schemas.microsoft.com/office/powerpoint/2010/main" val="1297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r="590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RECRUITMENT: </a:t>
            </a:r>
            <a:r>
              <a:rPr lang="en-US" sz="2400" b="1" dirty="0">
                <a:solidFill>
                  <a:schemeClr val="tx2"/>
                </a:solidFill>
              </a:rPr>
              <a:t/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tx2"/>
                </a:solidFill>
              </a:rPr>
              <a:t>when new individuals find a population or are added to an existing population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accent6"/>
                </a:solidFill>
              </a:rPr>
              <a:t>Seedling </a:t>
            </a:r>
            <a:r>
              <a:rPr lang="en-US" sz="2800" dirty="0" smtClean="0">
                <a:solidFill>
                  <a:schemeClr val="accent6"/>
                </a:solidFill>
              </a:rPr>
              <a:t>Recruitment: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accent6"/>
                </a:solidFill>
              </a:rPr>
              <a:t>3 </a:t>
            </a:r>
            <a:r>
              <a:rPr lang="en-US" sz="2800" dirty="0">
                <a:solidFill>
                  <a:schemeClr val="accent6"/>
                </a:solidFill>
              </a:rPr>
              <a:t>Stages</a:t>
            </a:r>
          </a:p>
          <a:p>
            <a:pPr marL="628650" indent="-51435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accent6"/>
                </a:solidFill>
              </a:rPr>
              <a:t>Germination</a:t>
            </a:r>
          </a:p>
          <a:p>
            <a:pPr marL="628650" indent="-51435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accent6"/>
                </a:solidFill>
              </a:rPr>
              <a:t>Survivorship</a:t>
            </a:r>
          </a:p>
          <a:p>
            <a:pPr marL="628650" indent="-51435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accent6"/>
                </a:solidFill>
              </a:rPr>
              <a:t>Growth</a:t>
            </a:r>
          </a:p>
        </p:txBody>
      </p:sp>
    </p:spTree>
    <p:extLst>
      <p:ext uri="{BB962C8B-B14F-4D97-AF65-F5344CB8AC3E}">
        <p14:creationId xmlns:p14="http://schemas.microsoft.com/office/powerpoint/2010/main" val="22687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r="10365" b="-2"/>
          <a:stretch/>
        </p:blipFill>
        <p:spPr>
          <a:xfrm>
            <a:off x="4619543" y="4748"/>
            <a:ext cx="7572457" cy="6848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Ecological Relationships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225" y="2133600"/>
            <a:ext cx="3650278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Competition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Parasitism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Predation &amp; Herbivory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Mutualism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Commensalism</a:t>
            </a:r>
          </a:p>
        </p:txBody>
      </p:sp>
    </p:spTree>
    <p:extLst>
      <p:ext uri="{BB962C8B-B14F-4D97-AF65-F5344CB8AC3E}">
        <p14:creationId xmlns:p14="http://schemas.microsoft.com/office/powerpoint/2010/main" val="40279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</TotalTime>
  <Words>509</Words>
  <Application>Microsoft Macintosh PowerPoint</Application>
  <PresentationFormat>Widescreen</PresentationFormat>
  <Paragraphs>146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Mangal</vt:lpstr>
      <vt:lpstr>Wingdings</vt:lpstr>
      <vt:lpstr>Wingdings 3</vt:lpstr>
      <vt:lpstr>Arial</vt:lpstr>
      <vt:lpstr>Office Theme</vt:lpstr>
      <vt:lpstr>PowerPoint Presentation</vt:lpstr>
      <vt:lpstr>        WOODY PLANT BASICS: </vt:lpstr>
      <vt:lpstr>MAIN AIMS</vt:lpstr>
      <vt:lpstr>ECOLOGY: </vt:lpstr>
      <vt:lpstr>PowerPoint Presentation</vt:lpstr>
      <vt:lpstr>PowerPoint Presentation</vt:lpstr>
      <vt:lpstr>PowerPoint Presentation</vt:lpstr>
      <vt:lpstr>RECRUITMENT:  when new individuals find a population or are added to an existing population</vt:lpstr>
      <vt:lpstr>Ecological Relationships</vt:lpstr>
      <vt:lpstr>PowerPoint Presentation</vt:lpstr>
      <vt:lpstr>PARASITISM</vt:lpstr>
      <vt:lpstr>PowerPoint Presentation</vt:lpstr>
      <vt:lpstr>Adaptations to Predation</vt:lpstr>
      <vt:lpstr>HERBIVORY</vt:lpstr>
      <vt:lpstr>HERBIVORY</vt:lpstr>
      <vt:lpstr>MUTUALISM</vt:lpstr>
      <vt:lpstr>POLLINATION </vt:lpstr>
      <vt:lpstr>What is Pollination </vt:lpstr>
      <vt:lpstr>Movement of Pollen</vt:lpstr>
      <vt:lpstr>BIOTIC</vt:lpstr>
      <vt:lpstr>BIOTIC</vt:lpstr>
      <vt:lpstr>ABIOTIC</vt:lpstr>
      <vt:lpstr> ABIOTIC </vt:lpstr>
      <vt:lpstr>Pollinator Decline </vt:lpstr>
      <vt:lpstr>What can we do?</vt:lpstr>
      <vt:lpstr>Bee Hotel </vt:lpstr>
      <vt:lpstr>PowerPoint Presentation</vt:lpstr>
      <vt:lpstr>PowerPoint Presentation</vt:lpstr>
      <vt:lpstr>PowerPoint Presentation</vt:lpstr>
      <vt:lpstr>Interdisciplinary Field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47</cp:revision>
  <dcterms:created xsi:type="dcterms:W3CDTF">2018-03-07T11:58:12Z</dcterms:created>
  <dcterms:modified xsi:type="dcterms:W3CDTF">2018-03-10T15:23:02Z</dcterms:modified>
</cp:coreProperties>
</file>